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278" r:id="rId3"/>
    <p:sldId id="279" r:id="rId4"/>
    <p:sldId id="286" r:id="rId5"/>
    <p:sldId id="287" r:id="rId6"/>
    <p:sldId id="293" r:id="rId7"/>
    <p:sldId id="294" r:id="rId8"/>
    <p:sldId id="295" r:id="rId9"/>
    <p:sldId id="289" r:id="rId10"/>
    <p:sldId id="282" r:id="rId11"/>
    <p:sldId id="288" r:id="rId12"/>
    <p:sldId id="290" r:id="rId13"/>
    <p:sldId id="292" r:id="rId14"/>
    <p:sldId id="296" r:id="rId15"/>
    <p:sldId id="302" r:id="rId16"/>
    <p:sldId id="300" r:id="rId17"/>
    <p:sldId id="303" r:id="rId18"/>
    <p:sldId id="312" r:id="rId19"/>
    <p:sldId id="313" r:id="rId20"/>
    <p:sldId id="314" r:id="rId21"/>
    <p:sldId id="304" r:id="rId22"/>
    <p:sldId id="283" r:id="rId23"/>
    <p:sldId id="305" r:id="rId24"/>
    <p:sldId id="339" r:id="rId25"/>
    <p:sldId id="338" r:id="rId26"/>
    <p:sldId id="342" r:id="rId27"/>
    <p:sldId id="317" r:id="rId28"/>
    <p:sldId id="346" r:id="rId29"/>
    <p:sldId id="347" r:id="rId30"/>
    <p:sldId id="348" r:id="rId31"/>
    <p:sldId id="373" r:id="rId32"/>
    <p:sldId id="374" r:id="rId33"/>
    <p:sldId id="325" r:id="rId34"/>
    <p:sldId id="367" r:id="rId35"/>
    <p:sldId id="351" r:id="rId36"/>
    <p:sldId id="354" r:id="rId37"/>
    <p:sldId id="355" r:id="rId38"/>
    <p:sldId id="327" r:id="rId39"/>
    <p:sldId id="353" r:id="rId40"/>
    <p:sldId id="369" r:id="rId41"/>
    <p:sldId id="356" r:id="rId42"/>
    <p:sldId id="357" r:id="rId43"/>
    <p:sldId id="371" r:id="rId44"/>
    <p:sldId id="332" r:id="rId45"/>
    <p:sldId id="363" r:id="rId46"/>
    <p:sldId id="366" r:id="rId47"/>
    <p:sldId id="372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894"/>
    <a:srgbClr val="FDECD6"/>
    <a:srgbClr val="EBEBEB"/>
    <a:srgbClr val="828282"/>
    <a:srgbClr val="D23A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57248" autoAdjust="0"/>
  </p:normalViewPr>
  <p:slideViewPr>
    <p:cSldViewPr snapToGrid="0">
      <p:cViewPr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/>
              <a:t>非線形フィルタ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2023/8/14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2023/8/14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2023/8/14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microsoft.com/office/2007/relationships/hdphoto" Target="../media/hdphoto7.wdp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microsoft.com/office/2007/relationships/hdphoto" Target="../media/hdphoto9.wdp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microsoft.com/office/2007/relationships/hdphoto" Target="../media/hdphoto1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9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1.png"/><Relationship Id="rId3" Type="http://schemas.openxmlformats.org/officeDocument/2006/relationships/image" Target="../media/image132.png"/><Relationship Id="rId7" Type="http://schemas.openxmlformats.org/officeDocument/2006/relationships/image" Target="../media/image110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4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openxmlformats.org/officeDocument/2006/relationships/image" Target="../media/image84.png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009" y="2321620"/>
            <a:ext cx="10274508" cy="733270"/>
          </a:xfrm>
        </p:spPr>
        <p:txBody>
          <a:bodyPr>
            <a:normAutofit/>
          </a:bodyPr>
          <a:lstStyle/>
          <a:p>
            <a:r>
              <a:rPr lang="ja-JP" altLang="en-US" b="1" dirty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127424"/>
            <a:ext cx="11013333" cy="2231515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画像は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グレースケールとする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各画素の値を異なる値に変換する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を考える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8"/>
            <a:endParaRPr lang="en-US" altLang="ja-JP" sz="7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1"/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新しい画素値 ＝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lvl="8"/>
            <a:endParaRPr lang="en-US" altLang="ja-JP" sz="1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階調変換関数を曲線で表現したものを</a:t>
            </a:r>
            <a:r>
              <a:rPr kumimoji="1"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と呼ぶ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41472" cy="3541571"/>
            <a:chOff x="437062" y="2786984"/>
            <a:chExt cx="3701483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入力画素値</a:t>
              </a: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ToneCurve.exe </a:t>
            </a:r>
            <a:r>
              <a:rPr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27234" y="3707488"/>
            <a:ext cx="341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endParaRPr lang="ja-JP" alt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トーンカーブは写真編集の基本ツール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GIMP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自由編集でないのでちょっと違うけど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Elements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トーンカーブがある（あった）</a:t>
            </a: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コントラストを上げる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となり黒つぶれ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となり白飛び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より大きい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ため、画素値の取り得る範囲が広がりコントラストが上がる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          画素値は離散値であるため出力ヒストグラムは飛び飛びに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コントラストをさげる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より小さいため、出力画素値の取り得る範囲が縮まり、コントラストが下がる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特殊効果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ゼーション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本来は関数で与えるべき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ガンマ変換（ガンマ補正）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  <a:blipFill>
                <a:blip r:embed="rId4"/>
                <a:stretch>
                  <a:fillRect t="-2395" r="-1460" b="-10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  <a:blipFill>
                  <a:blip r:embed="rId5"/>
                  <a:stretch>
                    <a:fillRect t="-6557" r="-4706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>
                <a:blip r:embed="rId10"/>
                <a:stretch>
                  <a:fillRect l="-555" t="-5102" b="-23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t="-6557" r="-6870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  <a:blipFill>
                <a:blip r:embed="rId12"/>
                <a:stretch>
                  <a:fillRect t="-6557" r="-69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RGB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ガンマ補正を適用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カラー画像をトーンカーブで編集するとき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 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の各チャンネルにトーンカーブの画素値変換を適用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Color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に変換し輝度値成分（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）のみに変換を適用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その他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0626240" cy="3032362"/>
            <a:chOff x="518908" y="3637076"/>
            <a:chExt cx="882521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239831" cy="2518413"/>
              <a:chOff x="2178985" y="2571516"/>
              <a:chExt cx="604215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321253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338012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23831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618206"/>
                <a:ext cx="31867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839363"/>
                <a:ext cx="478528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839363"/>
                <a:ext cx="42309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291974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512416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303577" cy="272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トーンカーブ，線形フィルタ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957" y="1430809"/>
            <a:ext cx="11013333" cy="505707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画素ごとの変換である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反転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二値化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ポスタリゼーション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ソラリゼーション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平滑化フィルタ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ソーベルフィルタ，ガウシアンフィルタ，ラプラシアンフィルタ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061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トーンカーブ：まとめ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各画素の輝度値・色を変換する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階調変換関数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画像の見栄えの編集に利用される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キーワード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コントラスト変換・ネガポジ反転・ポスタリゼーション・ソラリゼーション・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値化・ガンマ補正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32790" cy="3527828"/>
              <a:chOff x="437062" y="2786984"/>
              <a:chExt cx="3693329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入力画素値</a:t>
                </a: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5467" y="1358581"/>
            <a:ext cx="9547390" cy="73327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b="1" dirty="0"/>
              <a:t>線形フィルタ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</a:t>
            </a:r>
            <a:r>
              <a:rPr kumimoji="1" lang="ja-JP" altLang="en-US" dirty="0" smtClean="0"/>
              <a:t>例 </a:t>
            </a:r>
            <a:r>
              <a:rPr kumimoji="1" lang="en-US" altLang="ja-JP" dirty="0" smtClean="0"/>
              <a:t>: </a:t>
            </a:r>
            <a:r>
              <a:rPr lang="ja-JP" altLang="en-US" dirty="0" smtClean="0"/>
              <a:t>エッジ</a:t>
            </a:r>
            <a:r>
              <a:rPr lang="ja-JP" altLang="en-US" dirty="0"/>
              <a:t>抽出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3267075" y="5267324"/>
            <a:ext cx="906957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　　　　縦方向              　　 横方向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次元 線形フィルタ</a:t>
            </a:r>
            <a:r>
              <a:rPr kumimoji="1"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コンテンツ プレースホルダー 2"/>
          <p:cNvSpPr txBox="1">
            <a:spLocks/>
          </p:cNvSpPr>
          <p:nvPr/>
        </p:nvSpPr>
        <p:spPr>
          <a:xfrm>
            <a:off x="8557071" y="-19660"/>
            <a:ext cx="4816535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簡単に説明して後で帰ってくる</a:t>
            </a:r>
            <a:endParaRPr lang="ja-JP" altLang="en-US" sz="18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099" y="1027853"/>
            <a:ext cx="10049579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1695089" cy="1740748"/>
            <a:chOff x="3824793" y="4511663"/>
            <a:chExt cx="1290511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266293" cy="2577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266293" cy="2577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282157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282157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6804619" cy="13036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/>
                        </a:rPr>
                        <m:t>𝐼</m:t>
                      </m:r>
                      <m:r>
                        <a:rPr lang="en-US" altLang="ja-JP" sz="2800" i="1" smtClean="0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6804619" cy="1303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5x5 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9335596" y="1880371"/>
            <a:ext cx="14029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サイズ </a:t>
            </a:r>
            <a:r>
              <a:rPr lang="en-US" altLang="ja-JP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5x5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の例</a:t>
            </a:r>
            <a:endParaRPr lang="en-US" altLang="ja-JP" sz="20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lang="en-US" altLang="ja-JP" sz="1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10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係数をガウス分布に近づけ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中央ほど強い重みに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４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515508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475427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48550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=1</a:t>
                </a:r>
                <a:endPara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  <a:blipFill>
                <a:blip r:embed="rId7"/>
                <a:stretch>
                  <a:fillRect t="-15094" r="-16763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5008677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8187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5290617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509309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549697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53521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447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課題によっては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7" y="3540556"/>
            <a:ext cx="2104542" cy="2626316"/>
            <a:chOff x="5202156" y="3735934"/>
            <a:chExt cx="2104542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6" y="3735934"/>
              <a:ext cx="2104542" cy="1691696"/>
              <a:chOff x="5191112" y="3742811"/>
              <a:chExt cx="1778839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01064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574757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746168" y="4440505"/>
            <a:ext cx="3060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サイズは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806817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エッジ検出（微分）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の微分は以下の通り定義され、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blipFill>
                <a:blip r:embed="rId2"/>
                <a:stretch>
                  <a:fillRect l="-1085" t="-1099" r="-678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7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>
                <a:blip r:embed="rId3"/>
                <a:stretch>
                  <a:fillRect l="-852" t="-374" r="-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/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24bit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(R,G,B)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毎に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8bit[0,255]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7" name="正方形/長方形 6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>
              <a:stCxn id="7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7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7131191" y="3570298"/>
            <a:ext cx="3098606" cy="2113524"/>
            <a:chOff x="5898607" y="2381003"/>
            <a:chExt cx="2667538" cy="1819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:58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:46 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blipFill>
                  <a:blip r:embed="rId4"/>
                  <a:stretch>
                    <a:fillRect l="-82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:214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線矢印コネクタ 16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j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36460" y="5638433"/>
            <a:ext cx="290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48629" y="651944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原点位置は左下のことも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FDECD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D23A2E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3460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56550" y="1365250"/>
            <a:ext cx="434933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– 2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endParaRPr lang="en-US" altLang="ja-JP" sz="3200" baseline="30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5740" y="265490"/>
            <a:ext cx="577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余談（復習） 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: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勾配∇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とは</a:t>
            </a:r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エッジ検出（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266309"/>
            <a:chOff x="3192760" y="1485191"/>
            <a:chExt cx="5470550" cy="4120584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798393" cy="1281301"/>
              <a:chOff x="5357554" y="3491378"/>
              <a:chExt cx="798393" cy="1281301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718305" cy="128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501807" cy="1812509"/>
              <a:chOff x="6021198" y="2478849"/>
              <a:chExt cx="150180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397782" cy="10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739962"/>
              <a:chOff x="3192760" y="2865813"/>
              <a:chExt cx="5470550" cy="2739962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021191" cy="829105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69"/>
                <a:ext cx="5470550" cy="2235606"/>
                <a:chOff x="2718673" y="3399334"/>
                <a:chExt cx="6148238" cy="2512549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4" y="4908229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5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04848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の勾配（微分）は計算できそう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の勾配は，画像の変化の大きい方向を表す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727480" y="6405656"/>
            <a:ext cx="4552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 </a:t>
            </a:r>
            <a:r>
              <a:rPr lang="en-US" altLang="ja-JP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x,y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方向偏微分</a:t>
                </a:r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blipFill>
                <a:blip r:embed="rId2"/>
                <a:stretch>
                  <a:fillRect l="-953" t="-18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近似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05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05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  </m:t>
                    </m:r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…(b)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9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blipFill>
                <a:blip r:embed="rId3"/>
                <a:stretch>
                  <a:fillRect l="-1087" t="-2181" b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黄色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= 1 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と近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似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>
                <a:blip r:embed="rId9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入力画像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>
                <a:blip r:embed="rId10"/>
                <a:stretch>
                  <a:fillRect l="-277" t="-10526" r="-387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微分フィルタには画像のエッジで強く応答する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361649" y="568474"/>
            <a:ext cx="7056627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168524" y="2948767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4313667" y="1865426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4168524" y="4192740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4313667" y="353063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4391681" y="2226405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80869" y="1771146"/>
            <a:ext cx="11079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968974" y="3716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</a:p>
        </p:txBody>
      </p:sp>
      <p:sp>
        <p:nvSpPr>
          <p:cNvPr id="41" name="フリーフォーム 40"/>
          <p:cNvSpPr/>
          <p:nvPr/>
        </p:nvSpPr>
        <p:spPr>
          <a:xfrm>
            <a:off x="4391681" y="360421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フィルタ処理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7219" y="1279461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右の</a:t>
            </a:r>
            <a:r>
              <a:rPr lang="en-US" altLang="ja-JP" sz="2400" dirty="0"/>
              <a:t>7x7 </a:t>
            </a:r>
            <a:r>
              <a:rPr lang="ja-JP" altLang="en-US" sz="2400" dirty="0"/>
              <a:t>画像に対して</a:t>
            </a:r>
            <a:r>
              <a:rPr lang="en-US" altLang="ja-JP" sz="2400" dirty="0"/>
              <a:t>…</a:t>
            </a:r>
            <a:endParaRPr kumimoji="1" lang="en-US" altLang="ja-JP" sz="24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横方向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/>
              <a:t>縦方向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5C20CFD-B683-44D6-9A5A-E33E084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60734"/>
              </p:ext>
            </p:extLst>
          </p:nvPr>
        </p:nvGraphicFramePr>
        <p:xfrm>
          <a:off x="88971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379E4B-61FB-4C43-B253-39259C004CCB}"/>
              </a:ext>
            </a:extLst>
          </p:cNvPr>
          <p:cNvSpPr/>
          <p:nvPr/>
        </p:nvSpPr>
        <p:spPr>
          <a:xfrm>
            <a:off x="1690582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5CD7307-B870-4BB3-A10A-7B5BD4A77BD3}"/>
              </a:ext>
            </a:extLst>
          </p:cNvPr>
          <p:cNvSpPr/>
          <p:nvPr/>
        </p:nvSpPr>
        <p:spPr>
          <a:xfrm>
            <a:off x="4025541" y="2043676"/>
            <a:ext cx="1392572" cy="796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F1387C9-3BC0-4ED0-AB07-5ABCD977C5F8}"/>
              </a:ext>
            </a:extLst>
          </p:cNvPr>
          <p:cNvSpPr/>
          <p:nvPr/>
        </p:nvSpPr>
        <p:spPr>
          <a:xfrm>
            <a:off x="3936997" y="29433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150A1261-3732-4D10-BE5D-84A65E76C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09088"/>
              </p:ext>
            </p:extLst>
          </p:nvPr>
        </p:nvGraphicFramePr>
        <p:xfrm>
          <a:off x="580559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A731B1-AB6E-4041-B36C-4290DCF8B059}"/>
              </a:ext>
            </a:extLst>
          </p:cNvPr>
          <p:cNvSpPr/>
          <p:nvPr/>
        </p:nvSpPr>
        <p:spPr>
          <a:xfrm>
            <a:off x="6625769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A9402B-8D2A-4A37-8746-DE9527D154C0}"/>
              </a:ext>
            </a:extLst>
          </p:cNvPr>
          <p:cNvSpPr/>
          <p:nvPr/>
        </p:nvSpPr>
        <p:spPr>
          <a:xfrm>
            <a:off x="7379894" y="3001429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rgbClr val="FF0000"/>
                </a:solidFill>
              </a:rPr>
              <a:t>b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801B92-6A48-4841-A3D0-0326F4EE1260}"/>
              </a:ext>
            </a:extLst>
          </p:cNvPr>
          <p:cNvSpPr/>
          <p:nvPr/>
        </p:nvSpPr>
        <p:spPr>
          <a:xfrm>
            <a:off x="6196397" y="1516578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2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階偏微分は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>
                <a:blip r:embed="rId2"/>
                <a:stretch>
                  <a:fillRect l="-861" t="-18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12623113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2366503" y="6421935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出典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CGArts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協会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デジタル画像処理  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5.26]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8984343" y="2110188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9129486" y="1026847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984343" y="345985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9129486" y="2822658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8984343" y="528057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9129486" y="4618469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9207500" y="1387826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96688" y="7793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0573703" y="256882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573703" y="43181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9" name="フリーフォーム 8"/>
          <p:cNvSpPr/>
          <p:nvPr/>
        </p:nvSpPr>
        <p:spPr>
          <a:xfrm>
            <a:off x="9207500" y="2875104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9235285" y="4873696"/>
            <a:ext cx="2141220" cy="763937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0172700" y="1148727"/>
            <a:ext cx="0" cy="504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ラプラシアンフィルタ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>
                <a:blip r:embed="rId2"/>
                <a:stretch>
                  <a:fillRect l="-1534" t="-1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blipFill>
                <a:blip r:embed="rId3"/>
                <a:stretch>
                  <a:fillRect l="-1690" t="-23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88290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78032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  <a:blipFill>
                <a:blip r:embed="rId5"/>
                <a:stretch>
                  <a:fillRect l="-755" t="-10526" r="-150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565184" y="57598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はフィルタ処理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方向に依存しないエッジが一度で得られる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デジタル画像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グレースケール画像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28" name="正方形/長方形 27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コネクタ 28"/>
            <p:cNvCxnSpPr>
              <a:stCxn id="28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28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7131190" y="3823032"/>
            <a:ext cx="2380203" cy="1543811"/>
            <a:chOff x="5898607" y="2598577"/>
            <a:chExt cx="2049077" cy="132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/>
                <p:cNvSpPr txBox="1"/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blipFill>
                  <a:blip r:embed="rId6"/>
                  <a:stretch>
                    <a:fillRect l="-811" t="-10526" r="-270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線矢印コネクタ 35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j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36460" y="563843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308571" y="651083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原点位置は左下のことも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EBEBEB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82828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070"/>
            <a:ext cx="939112" cy="939929"/>
            <a:chOff x="5234322" y="1555971"/>
            <a:chExt cx="1126935" cy="1127915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5234322" y="155597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鮮鋭化フィルタ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919009" y="292922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頻度表（ヒストグラム）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1098023"/>
            <a:ext cx="9337406" cy="10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各階調の画素数を数えた表のこと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回転や平行移動に依存しない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特徴量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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8195" y="2269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グレースケール画像</a:t>
            </a:r>
            <a:endParaRPr kumimoji="1" lang="ja-JP" altLang="en-US" sz="2400" baseline="30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83859" y="226984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カラー画像</a:t>
            </a: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 rot="20734462">
            <a:off x="8567392" y="3346876"/>
            <a:ext cx="228622" cy="146246"/>
          </a:xfrm>
          <a:prstGeom prst="rect">
            <a:avLst/>
          </a:prstGeom>
          <a:solidFill>
            <a:srgbClr val="B9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でヒストグラムを確認してみる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925554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起動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Live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On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にすると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矩形選択した領域のヒストグラムを確認可能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ヒストグラムの計算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b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histograpm.py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>
              <a:solidFill>
                <a:srgbClr val="0000FF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numpy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pylab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itertools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 </a:t>
            </a:r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&amp; 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グレースケール化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.imread(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600" dirty="0" err="1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imgs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/sample.png"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 </a:t>
            </a: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.cvtColor(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.COLOR_BGR2GRAY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#histogram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生成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.zeros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(256)</a:t>
            </a: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y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[0]):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x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[1]):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y,x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] ] += 1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#window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を生成して画像を表示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.imshow(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"Image"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matplotlib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で表示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.plot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.xlim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([0,256])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.show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51469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入力画像に対し計算処理を施し，所望の画像に変換する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特定の周波数を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強調する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・捨てる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ノイズ除去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画像処理（ステレオ視・領域分割・識別器）の前処理として利用する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アーティスティックな効果を得る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7" y="1473700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20610" y="509925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2569</Words>
  <Application>Microsoft Office PowerPoint</Application>
  <PresentationFormat>ワイド画面</PresentationFormat>
  <Paragraphs>970</Paragraphs>
  <Slides>51</Slides>
  <Notes>11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ディジタルメディア処理</vt:lpstr>
      <vt:lpstr>フィルタ処理 : トーンカーブ，線形フィルタ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ガンマ変換（ガンマ補正）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線形フィルタ</vt:lpstr>
      <vt:lpstr>線形フィルタの例</vt:lpstr>
      <vt:lpstr>線形フィルタの例 : エッジ抽出</vt:lpstr>
      <vt:lpstr>空間フィルタとは</vt:lpstr>
      <vt:lpstr>2次元 線形フィルタ とは</vt:lpstr>
      <vt:lpstr>線形フィルタの例 1D</vt:lpstr>
      <vt:lpstr>線形フィルタの例 1D</vt:lpstr>
      <vt:lpstr>線形フィルタの例 1D</vt:lpstr>
      <vt:lpstr>線形フィルタの例 1D</vt:lpstr>
      <vt:lpstr>線形フィルタとは</vt:lpstr>
      <vt:lpstr>線形フィルタとは</vt:lpstr>
      <vt:lpstr>線形フィルタ : 平滑化 </vt:lpstr>
      <vt:lpstr>PowerPoint プレゼンテーション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エッジ検出（微分）</vt:lpstr>
      <vt:lpstr>PowerPoint プレゼンテーション</vt:lpstr>
      <vt:lpstr>線形フィルタ : エッジ検出（微分）</vt:lpstr>
      <vt:lpstr>線形フィルタ : エッジ検出（微分）</vt:lpstr>
      <vt:lpstr>PowerPoint プレゼンテーション</vt:lpstr>
      <vt:lpstr>PowerPoint プレゼンテーション</vt:lpstr>
      <vt:lpstr>PowerPoint プレゼンテーション</vt:lpstr>
      <vt:lpstr>フィルタ処理</vt:lpstr>
      <vt:lpstr>PowerPoint プレゼンテーション</vt:lpstr>
      <vt:lpstr>線形フィルタ : 2階微分</vt:lpstr>
      <vt:lpstr>線形フィルタ : ラプラシアンフィルタ </vt:lpstr>
      <vt:lpstr>線形フィルタ : 鮮鋭化フィルタ</vt:lpstr>
      <vt:lpstr>まとめ: 線形フィルタ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217</cp:revision>
  <cp:lastPrinted>2021-09-22T07:46:34Z</cp:lastPrinted>
  <dcterms:created xsi:type="dcterms:W3CDTF">2017-01-19T02:23:36Z</dcterms:created>
  <dcterms:modified xsi:type="dcterms:W3CDTF">2023-08-14T07:47:41Z</dcterms:modified>
</cp:coreProperties>
</file>